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7" r:id="rId4"/>
    <p:sldId id="257" r:id="rId5"/>
    <p:sldId id="258" r:id="rId6"/>
    <p:sldId id="262" r:id="rId7"/>
    <p:sldId id="259" r:id="rId8"/>
    <p:sldId id="260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C9B-03B4-E741-A963-277AFB6F35DD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7A2E-F872-B648-8A8D-90148FB9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4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0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526C-6115-1E46-9525-7FB9415A473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4E20-86B4-9149-A2DC-5D4FB4C22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RICH Control Manual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Valery Kubarovsky</a:t>
            </a:r>
          </a:p>
          <a:p>
            <a:r>
              <a:rPr lang="en-US"/>
              <a:t>January </a:t>
            </a:r>
            <a:r>
              <a:rPr lang="en-US" dirty="0"/>
              <a:t>23, 2024</a:t>
            </a:r>
          </a:p>
        </p:txBody>
      </p:sp>
    </p:spTree>
    <p:extLst>
      <p:ext uri="{BB962C8B-B14F-4D97-AF65-F5344CB8AC3E}">
        <p14:creationId xmlns:p14="http://schemas.microsoft.com/office/powerpoint/2010/main" val="3097462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Volume Interlock</a:t>
            </a:r>
          </a:p>
        </p:txBody>
      </p:sp>
      <p:pic>
        <p:nvPicPr>
          <p:cNvPr id="4" name="Content Placeholder 3" descr="Electronic panel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3" b="-1100"/>
          <a:stretch/>
        </p:blipFill>
        <p:spPr>
          <a:xfrm>
            <a:off x="457200" y="1265760"/>
            <a:ext cx="4877319" cy="5374402"/>
          </a:xfrm>
        </p:spPr>
      </p:pic>
      <p:sp>
        <p:nvSpPr>
          <p:cNvPr id="5" name="TextBox 4"/>
          <p:cNvSpPr txBox="1"/>
          <p:nvPr/>
        </p:nvSpPr>
        <p:spPr>
          <a:xfrm>
            <a:off x="5422706" y="3342325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64305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Volume Interlock</a:t>
            </a:r>
          </a:p>
        </p:txBody>
      </p:sp>
      <p:pic>
        <p:nvPicPr>
          <p:cNvPr id="4" name="Content Placeholder 3" descr="Nitrogen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974"/>
          <a:stretch/>
        </p:blipFill>
        <p:spPr>
          <a:xfrm>
            <a:off x="553180" y="1150715"/>
            <a:ext cx="4518484" cy="5494981"/>
          </a:xfrm>
        </p:spPr>
      </p:pic>
      <p:sp>
        <p:nvSpPr>
          <p:cNvPr id="5" name="TextBox 4"/>
          <p:cNvSpPr txBox="1"/>
          <p:nvPr/>
        </p:nvSpPr>
        <p:spPr>
          <a:xfrm>
            <a:off x="5235716" y="3711657"/>
            <a:ext cx="36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temperature and humidity</a:t>
            </a:r>
          </a:p>
        </p:txBody>
      </p:sp>
    </p:spTree>
    <p:extLst>
      <p:ext uri="{BB962C8B-B14F-4D97-AF65-F5344CB8AC3E}">
        <p14:creationId xmlns:p14="http://schemas.microsoft.com/office/powerpoint/2010/main" val="308688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EF941-E103-CF42-8FCA-1CAE8BF8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9DD62-870B-794B-A5A9-BB15C8EC4A76}"/>
              </a:ext>
            </a:extLst>
          </p:cNvPr>
          <p:cNvSpPr txBox="1"/>
          <p:nvPr/>
        </p:nvSpPr>
        <p:spPr>
          <a:xfrm>
            <a:off x="174661" y="274638"/>
            <a:ext cx="494902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RICH front-end is sitting in the beam of the secondary particles. The radiation damage causes the malfunction of FE . Dead tiles appear. The damage is not permanent. It can be recovered by switching LV OFF/ON or reloading the RICH front-end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don’t need to perform the RICH full recovery daily any more. DAQ is reloading FPGA memory during prestart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case you got RICH alarm do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Continue data taking if DAQ is working.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Start new run with CANCEL-RESET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With high probability the problem will be fixed automatically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the problem is not solved do RICH full recovery.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it does not not help call RICH expert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60291-6DCB-EC59-0961-4940954A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74" y="846138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8AF3-7D80-A842-9FE1-4E886407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mainframe remote reboot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525FF-9781-8747-BADD-62595FB4B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 case of communication lost with the RICH mainframe try to reboot it remotely</a:t>
            </a:r>
          </a:p>
          <a:p>
            <a:r>
              <a:rPr lang="en-US" dirty="0"/>
              <a:t>To reboot only the CPU: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--soft hvrich1 (sector 4)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caenhvReset.py</a:t>
            </a:r>
            <a:r>
              <a:rPr lang="en-US" dirty="0"/>
              <a:t> --soft hvrich2 (sector 1)</a:t>
            </a:r>
          </a:p>
          <a:p>
            <a:r>
              <a:rPr lang="en-US" dirty="0"/>
              <a:t>To power cycle the whole thing, causing all voltages to go to zero:</a:t>
            </a:r>
            <a:br>
              <a:rPr lang="en-US" dirty="0"/>
            </a:br>
            <a:r>
              <a:rPr lang="en-US" dirty="0" err="1"/>
              <a:t>caenhvReset.py</a:t>
            </a:r>
            <a:r>
              <a:rPr lang="en-US" dirty="0"/>
              <a:t> --hard hvrich1 (sector 4)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caenhvReset.py</a:t>
            </a:r>
            <a:r>
              <a:rPr lang="en-US" dirty="0"/>
              <a:t> --hard hvrich2 (sector 1)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lasc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2" r="-8868"/>
          <a:stretch/>
        </p:blipFill>
        <p:spPr>
          <a:xfrm>
            <a:off x="423117" y="1268663"/>
            <a:ext cx="1157782" cy="518903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3656" y="630906"/>
            <a:ext cx="2664115" cy="4525963"/>
          </a:xfrm>
        </p:spPr>
        <p:txBody>
          <a:bodyPr/>
          <a:lstStyle/>
          <a:p>
            <a:r>
              <a:rPr lang="en-US" dirty="0"/>
              <a:t>Press RICH on </a:t>
            </a:r>
            <a:r>
              <a:rPr lang="en-US" dirty="0" err="1"/>
              <a:t>clascss</a:t>
            </a:r>
            <a:r>
              <a:rPr lang="en-US" dirty="0"/>
              <a:t> menu</a:t>
            </a:r>
          </a:p>
          <a:p>
            <a:r>
              <a:rPr lang="en-US" dirty="0"/>
              <a:t>Chose RICH Overview</a:t>
            </a:r>
          </a:p>
        </p:txBody>
      </p:sp>
      <p:pic>
        <p:nvPicPr>
          <p:cNvPr id="6" name="Picture 5" descr="RICH contr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85" y="1268663"/>
            <a:ext cx="1432115" cy="51890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B4383-978F-4164-C32F-D6B0D8F7D660}"/>
              </a:ext>
            </a:extLst>
          </p:cNvPr>
          <p:cNvSpPr txBox="1"/>
          <p:nvPr/>
        </p:nvSpPr>
        <p:spPr>
          <a:xfrm>
            <a:off x="698643" y="410966"/>
            <a:ext cx="347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RICH GUI overview</a:t>
            </a:r>
          </a:p>
        </p:txBody>
      </p:sp>
    </p:spTree>
    <p:extLst>
      <p:ext uri="{BB962C8B-B14F-4D97-AF65-F5344CB8AC3E}">
        <p14:creationId xmlns:p14="http://schemas.microsoft.com/office/powerpoint/2010/main" val="301642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39809" y="1537372"/>
            <a:ext cx="26641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Voltage</a:t>
            </a:r>
          </a:p>
          <a:p>
            <a:pPr marL="0" indent="0">
              <a:buNone/>
            </a:pPr>
            <a:r>
              <a:rPr lang="en-US" sz="2000" dirty="0"/>
              <a:t>        Control RICH HV and LV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Temperature Map</a:t>
            </a:r>
            <a:r>
              <a:rPr lang="en-US" sz="2000" dirty="0"/>
              <a:t>                        </a:t>
            </a:r>
          </a:p>
          <a:p>
            <a:pPr marL="0" indent="0">
              <a:buNone/>
            </a:pPr>
            <a:r>
              <a:rPr lang="en-US" sz="2000" dirty="0"/>
              <a:t>Shows the temperature of the RICH electronic boards</a:t>
            </a:r>
          </a:p>
          <a:p>
            <a:r>
              <a:rPr lang="en-US" sz="2000" b="1" i="1" dirty="0" err="1">
                <a:solidFill>
                  <a:srgbClr val="FF0000"/>
                </a:solidFill>
              </a:rPr>
              <a:t>Scaler</a:t>
            </a:r>
            <a:r>
              <a:rPr lang="en-US" sz="2000" b="1" i="1" dirty="0">
                <a:solidFill>
                  <a:srgbClr val="FF0000"/>
                </a:solidFill>
              </a:rPr>
              <a:t> Map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Presents the rate of the MAPMT pixels 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Hard Interlock</a:t>
            </a:r>
          </a:p>
          <a:p>
            <a:pPr marL="0" indent="0">
              <a:buNone/>
            </a:pPr>
            <a:r>
              <a:rPr lang="en-US" sz="2000" dirty="0"/>
              <a:t>Control the RICH interlock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Soft Interlock</a:t>
            </a:r>
          </a:p>
          <a:p>
            <a:pPr marL="0" indent="0">
              <a:buNone/>
            </a:pPr>
            <a:r>
              <a:rPr lang="en-US" sz="2000" dirty="0"/>
              <a:t>Control the max temperature of the FPGA chips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RICH 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2B101-668F-0FC1-B719-74A29355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2" y="1168318"/>
            <a:ext cx="3763565" cy="5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Interlock</a:t>
            </a:r>
          </a:p>
        </p:txBody>
      </p:sp>
      <p:pic>
        <p:nvPicPr>
          <p:cNvPr id="4" name="Content Placeholder 3" descr="RICH soft Interlo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r="10766"/>
          <a:stretch/>
        </p:blipFill>
        <p:spPr>
          <a:xfrm>
            <a:off x="241530" y="1600200"/>
            <a:ext cx="33312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210765" y="1729728"/>
            <a:ext cx="2907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Reset the interlock if necessary</a:t>
            </a:r>
          </a:p>
        </p:txBody>
      </p:sp>
    </p:spTree>
    <p:extLst>
      <p:ext uri="{BB962C8B-B14F-4D97-AF65-F5344CB8AC3E}">
        <p14:creationId xmlns:p14="http://schemas.microsoft.com/office/powerpoint/2010/main" val="152284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Map</a:t>
            </a:r>
          </a:p>
        </p:txBody>
      </p:sp>
      <p:pic>
        <p:nvPicPr>
          <p:cNvPr id="4" name="Picture 3" descr="RICH tem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" y="1262383"/>
            <a:ext cx="5291431" cy="5381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7513" y="2106517"/>
            <a:ext cx="3013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 temperature has</a:t>
            </a:r>
          </a:p>
          <a:p>
            <a:r>
              <a:rPr lang="en-US" dirty="0"/>
              <a:t> to be less than 75 C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Soft interlock switches off</a:t>
            </a:r>
          </a:p>
          <a:p>
            <a:r>
              <a:rPr lang="en-US" dirty="0"/>
              <a:t>The RICH HV and LV if t&gt;75C</a:t>
            </a:r>
            <a:r>
              <a:rPr lang="en-US" baseline="30000" dirty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tiles have to be present </a:t>
            </a:r>
          </a:p>
          <a:p>
            <a:r>
              <a:rPr lang="en-US" dirty="0"/>
              <a:t>except Tile 21 in sector 1  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301138" y="2508692"/>
            <a:ext cx="4931858" cy="2150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scalers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2754" y="1994488"/>
            <a:ext cx="28203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plot presents the</a:t>
            </a:r>
          </a:p>
          <a:p>
            <a:r>
              <a:rPr lang="en-US" dirty="0"/>
              <a:t> average rate of the MAPMT</a:t>
            </a:r>
          </a:p>
          <a:p>
            <a:r>
              <a:rPr lang="en-US" dirty="0"/>
              <a:t> pixels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MAPMTs have to</a:t>
            </a:r>
          </a:p>
          <a:p>
            <a:r>
              <a:rPr lang="en-US" dirty="0"/>
              <a:t> be present except Tile 21 </a:t>
            </a:r>
          </a:p>
          <a:p>
            <a:r>
              <a:rPr lang="en-US" dirty="0"/>
              <a:t>in sector 1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45E8-2D91-B14D-8A39-E2D33C62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9" y="2114844"/>
            <a:ext cx="3997994" cy="44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9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09784" y="449856"/>
            <a:ext cx="20930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Hard Interlock</a:t>
            </a:r>
          </a:p>
          <a:p>
            <a:r>
              <a:rPr lang="en-US" dirty="0"/>
              <a:t> controls the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 and humidity</a:t>
            </a:r>
          </a:p>
          <a:p>
            <a:r>
              <a:rPr lang="en-US" dirty="0"/>
              <a:t> inside the</a:t>
            </a:r>
          </a:p>
          <a:p>
            <a:r>
              <a:rPr lang="en-US" dirty="0"/>
              <a:t> RICH detector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1</a:t>
            </a:r>
          </a:p>
          <a:p>
            <a:r>
              <a:rPr lang="en-US" dirty="0"/>
              <a:t> panel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Press this button</a:t>
            </a:r>
          </a:p>
          <a:p>
            <a:r>
              <a:rPr lang="en-US" dirty="0"/>
              <a:t>to  view the sector 4</a:t>
            </a:r>
          </a:p>
          <a:p>
            <a:r>
              <a:rPr lang="en-US" dirty="0"/>
              <a:t> panel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F3AC4-E813-3223-6CA9-78031DC3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204" y="0"/>
            <a:ext cx="5736981" cy="68580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4931596" y="1315092"/>
            <a:ext cx="1972638" cy="945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931596" y="3429000"/>
            <a:ext cx="2249769" cy="574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1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10876</TotalTime>
  <Words>400</Words>
  <Application>Microsoft Macintosh PowerPoint</Application>
  <PresentationFormat>On-screen Show (4:3)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RICH Control Manual</vt:lpstr>
      <vt:lpstr>                                  </vt:lpstr>
      <vt:lpstr>RICH mainframe remote reboot</vt:lpstr>
      <vt:lpstr>PowerPoint Presentation</vt:lpstr>
      <vt:lpstr>RICH GUI</vt:lpstr>
      <vt:lpstr>Soft Interlock</vt:lpstr>
      <vt:lpstr>Temperature Map</vt:lpstr>
      <vt:lpstr>RICH scalers</vt:lpstr>
      <vt:lpstr>PowerPoint Presentation</vt:lpstr>
      <vt:lpstr>Electronic Volume Interlock</vt:lpstr>
      <vt:lpstr>Nitrogen Volume Interlock</vt:lpstr>
    </vt:vector>
  </TitlesOfParts>
  <Company>Jefferson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Control Manual</dc:title>
  <dc:creator>Valery Kubarovsky</dc:creator>
  <cp:lastModifiedBy>Valery Kubarovsky</cp:lastModifiedBy>
  <cp:revision>22</cp:revision>
  <cp:lastPrinted>2021-09-21T16:44:35Z</cp:lastPrinted>
  <dcterms:created xsi:type="dcterms:W3CDTF">2018-01-11T21:57:32Z</dcterms:created>
  <dcterms:modified xsi:type="dcterms:W3CDTF">2024-01-23T20:49:12Z</dcterms:modified>
</cp:coreProperties>
</file>